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</p:sldIdLst>
  <p:sldSz cx="14630400" cy="10972800"/>
  <p:notesSz cx="10972800" cy="14630400"/>
  <p:embeddedFontLst>
    <p:embeddedFont>
      <p:font typeface="Roboto" panose="02000000000000000000" pitchFamily="2" charset="0"/>
      <p:regular r:id="rId13"/>
    </p:embeddedFont>
    <p:embeddedFont>
      <p:font typeface="Roboto Slab" pitchFamily="2" charset="0"/>
      <p:regular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3" d="100"/>
          <a:sy n="43" d="100"/>
        </p:scale>
        <p:origin x="14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555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109728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36703" y="3877959"/>
            <a:ext cx="13158438" cy="32168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54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Возрастные кризисы дошкольников: </a:t>
            </a:r>
            <a:endParaRPr lang="ru-RU" sz="5400" dirty="0">
              <a:solidFill>
                <a:srgbClr val="3257B8"/>
              </a:solidFill>
              <a:latin typeface="Roboto Slab" pitchFamily="34" charset="0"/>
              <a:ea typeface="Roboto Slab" pitchFamily="34" charset="-122"/>
              <a:cs typeface="Roboto Slab" pitchFamily="34" charset="-120"/>
            </a:endParaRPr>
          </a:p>
          <a:p>
            <a:pPr marL="0" indent="0" algn="ctr">
              <a:lnSpc>
                <a:spcPts val="5550"/>
              </a:lnSpc>
              <a:buNone/>
            </a:pPr>
            <a:r>
              <a:rPr lang="en-US" sz="540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кризис</a:t>
            </a:r>
            <a:r>
              <a:rPr lang="en-US" sz="54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 7 лет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79417" y="967502"/>
            <a:ext cx="1244456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Как не потерять доверие?</a:t>
            </a:r>
            <a:endParaRPr lang="en-US" sz="4450" dirty="0"/>
          </a:p>
        </p:txBody>
      </p:sp>
      <p:sp>
        <p:nvSpPr>
          <p:cNvPr id="8" name="Text 5"/>
          <p:cNvSpPr/>
          <p:nvPr/>
        </p:nvSpPr>
        <p:spPr>
          <a:xfrm>
            <a:off x="4386203" y="2207775"/>
            <a:ext cx="429827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Делегирование обязанностей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1392051" y="2584728"/>
            <a:ext cx="1244456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Поручайте ребенку посильные дела и обязанности, которые он может выполнять самостоятельно. Это формирует ответственность и чувство значимости.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6365260" y="416956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5287804" y="40072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Право на выбор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1392051" y="4695349"/>
            <a:ext cx="1244455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Предоставляйте возможность выбора в повседневных ситуациях: что надеть, какую книгу прочитать, как организовать свое свободное время.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4524612" y="6274476"/>
            <a:ext cx="402145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Баланс свободы и контроля</a:t>
            </a:r>
            <a:endParaRPr lang="en-US" sz="2800" dirty="0"/>
          </a:p>
        </p:txBody>
      </p:sp>
      <p:sp>
        <p:nvSpPr>
          <p:cNvPr id="19" name="Text 16"/>
          <p:cNvSpPr/>
          <p:nvPr/>
        </p:nvSpPr>
        <p:spPr>
          <a:xfrm>
            <a:off x="1392051" y="6805970"/>
            <a:ext cx="1244455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Сохраняйте баланс между свободой и необходимыми ограничениями. Поддерживайте инициативу ребенка, но устанавливайте четкие и понятные рамки безопасности.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4386203" y="8249007"/>
            <a:ext cx="480083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Уважение личного пространства</a:t>
            </a:r>
            <a:endParaRPr lang="en-US" sz="2800" dirty="0"/>
          </a:p>
        </p:txBody>
      </p:sp>
      <p:sp>
        <p:nvSpPr>
          <p:cNvPr id="24" name="Text 21"/>
          <p:cNvSpPr/>
          <p:nvPr/>
        </p:nvSpPr>
        <p:spPr>
          <a:xfrm>
            <a:off x="1392051" y="8916591"/>
            <a:ext cx="1244455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Признавайте право ребенка на личное пространство, время и вещи. Не вторгайтесь без разрешения в его личные дела и переживания.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89" y="714570"/>
            <a:ext cx="1194090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54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 возрастных кризисах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7873" y="1428540"/>
            <a:ext cx="1278839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Возрастные кризисы — это естественные этапы перехода к новому уровню развития ребенка. Они характерны для дошкольного возраста и наиболее ярко проявляются в 3 и 7 лет.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37873" y="2154345"/>
            <a:ext cx="1220853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Эти периоды могут быть сложными как для детей, так и для родителей, но они необходимы для формирования полноценной личности.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7873" y="2835520"/>
            <a:ext cx="1194090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Основной вопрос, который волнует всех родителей: как правильно поддержать ребёнка во время кризиса?</a:t>
            </a:r>
            <a:endParaRPr lang="en-US" sz="2000" dirty="0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565CBD3B-1A56-D8A1-5266-2E868CEB1C3C}"/>
              </a:ext>
            </a:extLst>
          </p:cNvPr>
          <p:cNvSpPr/>
          <p:nvPr/>
        </p:nvSpPr>
        <p:spPr>
          <a:xfrm>
            <a:off x="737873" y="4258906"/>
            <a:ext cx="1168205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8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Кризис 7 лет: почему и как </a:t>
            </a:r>
            <a:r>
              <a:rPr lang="en-US" sz="4800" dirty="0" err="1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проявляется</a:t>
            </a:r>
            <a:r>
              <a:rPr lang="ru-RU" sz="48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?</a:t>
            </a:r>
            <a:endParaRPr lang="en-US" sz="48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6F6543D3-913D-1C8E-FD94-35E478E456D1}"/>
              </a:ext>
            </a:extLst>
          </p:cNvPr>
          <p:cNvSpPr/>
          <p:nvPr/>
        </p:nvSpPr>
        <p:spPr>
          <a:xfrm>
            <a:off x="737873" y="5040456"/>
            <a:ext cx="13457469" cy="4742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Кризис 7 лет связан с новым важным этапом в жизни ребенка — переходом к школьному обучению. Это период глубоких качественных изменений в личности и мышлении ребенка.</a:t>
            </a:r>
            <a:endParaRPr lang="en-US" sz="2000" dirty="0"/>
          </a:p>
        </p:txBody>
      </p:sp>
      <p:sp>
        <p:nvSpPr>
          <p:cNvPr id="8" name="Text 2"/>
          <p:cNvSpPr/>
          <p:nvPr/>
        </p:nvSpPr>
        <p:spPr>
          <a:xfrm>
            <a:off x="737873" y="574820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Основные характеристики этого кризиса:</a:t>
            </a:r>
            <a:endParaRPr lang="en-US" sz="2000" dirty="0"/>
          </a:p>
        </p:txBody>
      </p:sp>
      <p:sp>
        <p:nvSpPr>
          <p:cNvPr id="9" name="Text 3"/>
          <p:cNvSpPr/>
          <p:nvPr/>
        </p:nvSpPr>
        <p:spPr>
          <a:xfrm>
            <a:off x="737872" y="6093867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Борьба за большую самостоятельность и независимость</a:t>
            </a:r>
            <a:endParaRPr lang="en-US" sz="2000" dirty="0"/>
          </a:p>
        </p:txBody>
      </p:sp>
      <p:sp>
        <p:nvSpPr>
          <p:cNvPr id="10" name="Text 4"/>
          <p:cNvSpPr/>
          <p:nvPr/>
        </p:nvSpPr>
        <p:spPr>
          <a:xfrm>
            <a:off x="737871" y="6760317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Развитие внутренней рефлексии — способности к самоанализу</a:t>
            </a:r>
            <a:endParaRPr lang="en-US" sz="2000" dirty="0"/>
          </a:p>
        </p:txBody>
      </p:sp>
      <p:sp>
        <p:nvSpPr>
          <p:cNvPr id="11" name="Text 5"/>
          <p:cNvSpPr/>
          <p:nvPr/>
        </p:nvSpPr>
        <p:spPr>
          <a:xfrm>
            <a:off x="737870" y="752550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Формирование первичного самосознания школьника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737869" y="7881166"/>
            <a:ext cx="74471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Переоценка своего места в системе социальных отношений</a:t>
            </a:r>
            <a:endParaRPr lang="en-US" sz="2000" dirty="0"/>
          </a:p>
        </p:txBody>
      </p:sp>
      <p:sp>
        <p:nvSpPr>
          <p:cNvPr id="13" name="Text 7"/>
          <p:cNvSpPr/>
          <p:nvPr/>
        </p:nvSpPr>
        <p:spPr>
          <a:xfrm>
            <a:off x="793789" y="8711233"/>
            <a:ext cx="12732479" cy="9472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Этот кризис не менее важен, чем кризис 3 лет, и требует особого внимания со </a:t>
            </a:r>
            <a:r>
              <a:rPr lang="en-US" sz="2000" dirty="0" err="1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стороны</a:t>
            </a: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endParaRPr lang="ru-RU" sz="2000" dirty="0">
              <a:solidFill>
                <a:srgbClr val="15213F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ctr">
              <a:lnSpc>
                <a:spcPts val="2850"/>
              </a:lnSpc>
              <a:buNone/>
            </a:pPr>
            <a:r>
              <a:rPr lang="en-US" sz="2000" dirty="0" err="1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родителей</a:t>
            </a: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и педагогов.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516566" y="853287"/>
            <a:ext cx="1133347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8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Поведение ребёнка 7 лет</a:t>
            </a:r>
            <a:endParaRPr lang="en-US" sz="4800" dirty="0"/>
          </a:p>
        </p:txBody>
      </p:sp>
      <p:sp>
        <p:nvSpPr>
          <p:cNvPr id="4" name="Shape 1"/>
          <p:cNvSpPr/>
          <p:nvPr/>
        </p:nvSpPr>
        <p:spPr>
          <a:xfrm>
            <a:off x="482863" y="1941076"/>
            <a:ext cx="3664744" cy="3545324"/>
          </a:xfrm>
          <a:prstGeom prst="roundRect">
            <a:avLst>
              <a:gd name="adj" fmla="val 4127"/>
            </a:avLst>
          </a:prstGeom>
          <a:solidFill>
            <a:srgbClr val="FBFCFE"/>
          </a:solidFill>
          <a:ln w="30480">
            <a:solidFill>
              <a:srgbClr val="CFD2D8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97617" y="21313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900" b="1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Нарушение правил</a:t>
            </a:r>
            <a:endParaRPr lang="en-US" sz="1900" b="1" dirty="0"/>
          </a:p>
        </p:txBody>
      </p:sp>
      <p:sp>
        <p:nvSpPr>
          <p:cNvPr id="7" name="Text 3"/>
          <p:cNvSpPr/>
          <p:nvPr/>
        </p:nvSpPr>
        <p:spPr>
          <a:xfrm>
            <a:off x="793789" y="2831984"/>
            <a:ext cx="3058716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9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Ребенок начинает намеренно нарушать установленные правила и протестовать против родительских требований, даже если раньше спокойно их принимал.</a:t>
            </a:r>
            <a:endParaRPr lang="en-US" sz="1900" dirty="0"/>
          </a:p>
        </p:txBody>
      </p:sp>
      <p:sp>
        <p:nvSpPr>
          <p:cNvPr id="8" name="Shape 4"/>
          <p:cNvSpPr/>
          <p:nvPr/>
        </p:nvSpPr>
        <p:spPr>
          <a:xfrm>
            <a:off x="9185173" y="1910677"/>
            <a:ext cx="3664863" cy="3545324"/>
          </a:xfrm>
          <a:prstGeom prst="roundRect">
            <a:avLst>
              <a:gd name="adj" fmla="val 4127"/>
            </a:avLst>
          </a:prstGeom>
          <a:solidFill>
            <a:srgbClr val="FBFCFE"/>
          </a:solidFill>
          <a:ln w="30480">
            <a:solidFill>
              <a:srgbClr val="CFD2D8"/>
            </a:solidFill>
            <a:prstDash val="solid"/>
          </a:ln>
        </p:spPr>
      </p:sp>
      <p:sp>
        <p:nvSpPr>
          <p:cNvPr id="10" name="Text 5"/>
          <p:cNvSpPr/>
          <p:nvPr/>
        </p:nvSpPr>
        <p:spPr>
          <a:xfrm>
            <a:off x="9599986" y="206281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9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"</a:t>
            </a:r>
            <a:r>
              <a:rPr lang="en-US" sz="1900" b="1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Взрослые" манеры</a:t>
            </a:r>
            <a:endParaRPr lang="en-US" sz="1900" b="1" dirty="0"/>
          </a:p>
        </p:txBody>
      </p:sp>
      <p:sp>
        <p:nvSpPr>
          <p:cNvPr id="11" name="Text 6"/>
          <p:cNvSpPr/>
          <p:nvPr/>
        </p:nvSpPr>
        <p:spPr>
          <a:xfrm>
            <a:off x="9488185" y="2831984"/>
            <a:ext cx="3058835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9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Появляется подчеркнутая "взрослость" в манерах, речи и поведении. Ребенок может копировать интонации и выражения взрослых, использовать их жесты.</a:t>
            </a:r>
            <a:endParaRPr lang="en-US" sz="1900" dirty="0"/>
          </a:p>
        </p:txBody>
      </p:sp>
      <p:sp>
        <p:nvSpPr>
          <p:cNvPr id="12" name="Shape 7"/>
          <p:cNvSpPr/>
          <p:nvPr/>
        </p:nvSpPr>
        <p:spPr>
          <a:xfrm>
            <a:off x="2775465" y="6938010"/>
            <a:ext cx="7556421" cy="2093714"/>
          </a:xfrm>
          <a:prstGeom prst="roundRect">
            <a:avLst>
              <a:gd name="adj" fmla="val 6988"/>
            </a:avLst>
          </a:prstGeom>
          <a:solidFill>
            <a:srgbClr val="FBFCFE"/>
          </a:solidFill>
          <a:ln w="30480">
            <a:solidFill>
              <a:srgbClr val="CFD2D8"/>
            </a:solidFill>
            <a:prstDash val="solid"/>
          </a:ln>
        </p:spPr>
      </p:sp>
      <p:sp>
        <p:nvSpPr>
          <p:cNvPr id="14" name="Text 8"/>
          <p:cNvSpPr/>
          <p:nvPr/>
        </p:nvSpPr>
        <p:spPr>
          <a:xfrm>
            <a:off x="4791312" y="7213105"/>
            <a:ext cx="41307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900" b="1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Самостоятельные суждения</a:t>
            </a:r>
            <a:endParaRPr lang="en-US" sz="1900" b="1" dirty="0"/>
          </a:p>
        </p:txBody>
      </p:sp>
      <p:sp>
        <p:nvSpPr>
          <p:cNvPr id="15" name="Text 9"/>
          <p:cNvSpPr/>
          <p:nvPr/>
        </p:nvSpPr>
        <p:spPr>
          <a:xfrm>
            <a:off x="3381493" y="7842530"/>
            <a:ext cx="695039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9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Ребенок начинает высказывать собственное мнение по разным вопросам, которое может отличаться от мнения родителей или других авторитетных взрослых.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54618"/>
            <a:ext cx="1210306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Психологические причины кризиса 7 лет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1917025"/>
            <a:ext cx="1614011" cy="20327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94892" y="3004899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6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5088255" y="2325291"/>
            <a:ext cx="429446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Осознание внутреннего мира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088255" y="2815709"/>
            <a:ext cx="852154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Ребенок начинает отделять свой внутренний мир от внешнего, формирует личные переживания.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4918115" y="3962876"/>
            <a:ext cx="8861822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24" y="4006453"/>
            <a:ext cx="3228022" cy="203275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94892" y="4823460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6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</a:t>
            </a:r>
            <a:endParaRPr lang="en-US" sz="3600" dirty="0"/>
          </a:p>
        </p:txBody>
      </p:sp>
      <p:sp>
        <p:nvSpPr>
          <p:cNvPr id="10" name="Text 6"/>
          <p:cNvSpPr/>
          <p:nvPr/>
        </p:nvSpPr>
        <p:spPr>
          <a:xfrm>
            <a:off x="5895261" y="4414718"/>
            <a:ext cx="28667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Критичность к себе</a:t>
            </a:r>
            <a:endParaRPr lang="en-US" sz="3200" dirty="0"/>
          </a:p>
        </p:txBody>
      </p:sp>
      <p:sp>
        <p:nvSpPr>
          <p:cNvPr id="11" name="Text 7"/>
          <p:cNvSpPr/>
          <p:nvPr/>
        </p:nvSpPr>
        <p:spPr>
          <a:xfrm>
            <a:off x="5895261" y="4905137"/>
            <a:ext cx="771453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Появляется способность оценивать результаты своего труда, сравнивать себя с другими детьми.</a:t>
            </a:r>
            <a:endParaRPr lang="en-US" sz="2400" dirty="0"/>
          </a:p>
        </p:txBody>
      </p:sp>
      <p:sp>
        <p:nvSpPr>
          <p:cNvPr id="12" name="Shape 8"/>
          <p:cNvSpPr/>
          <p:nvPr/>
        </p:nvSpPr>
        <p:spPr>
          <a:xfrm>
            <a:off x="5725120" y="6052304"/>
            <a:ext cx="8054816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6095881"/>
            <a:ext cx="4842034" cy="203275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94892" y="6912888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6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3</a:t>
            </a:r>
            <a:endParaRPr lang="en-US" sz="3600" dirty="0"/>
          </a:p>
        </p:txBody>
      </p:sp>
      <p:sp>
        <p:nvSpPr>
          <p:cNvPr id="15" name="Text 10"/>
          <p:cNvSpPr/>
          <p:nvPr/>
        </p:nvSpPr>
        <p:spPr>
          <a:xfrm>
            <a:off x="6702266" y="650414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Поиск своего места</a:t>
            </a:r>
            <a:endParaRPr lang="en-US" sz="3200" dirty="0"/>
          </a:p>
        </p:txBody>
      </p:sp>
      <p:sp>
        <p:nvSpPr>
          <p:cNvPr id="16" name="Text 11"/>
          <p:cNvSpPr/>
          <p:nvPr/>
        </p:nvSpPr>
        <p:spPr>
          <a:xfrm>
            <a:off x="6702266" y="6994565"/>
            <a:ext cx="690753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Ребенок пытается найти собственное место в системе правил и социальных взаимоотношений.</a:t>
            </a:r>
            <a:endParaRPr lang="en-US" sz="2400" dirty="0"/>
          </a:p>
        </p:txBody>
      </p:sp>
      <p:sp>
        <p:nvSpPr>
          <p:cNvPr id="17" name="Shape 12"/>
          <p:cNvSpPr/>
          <p:nvPr/>
        </p:nvSpPr>
        <p:spPr>
          <a:xfrm>
            <a:off x="6532126" y="8141732"/>
            <a:ext cx="7247811" cy="15240"/>
          </a:xfrm>
          <a:prstGeom prst="roundRect">
            <a:avLst>
              <a:gd name="adj" fmla="val 223256"/>
            </a:avLst>
          </a:prstGeom>
          <a:solidFill>
            <a:srgbClr val="CFD2D8"/>
          </a:solidFill>
          <a:ln/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94" y="8185309"/>
            <a:ext cx="6456164" cy="203275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94773" y="9002316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6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4</a:t>
            </a:r>
            <a:endParaRPr lang="en-US" sz="3600" dirty="0"/>
          </a:p>
        </p:txBody>
      </p:sp>
      <p:sp>
        <p:nvSpPr>
          <p:cNvPr id="20" name="Text 14"/>
          <p:cNvSpPr/>
          <p:nvPr/>
        </p:nvSpPr>
        <p:spPr>
          <a:xfrm>
            <a:off x="7509272" y="8412123"/>
            <a:ext cx="40197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Формирование самооценки</a:t>
            </a:r>
            <a:endParaRPr lang="en-US" sz="3200" dirty="0"/>
          </a:p>
        </p:txBody>
      </p:sp>
      <p:sp>
        <p:nvSpPr>
          <p:cNvPr id="21" name="Text 15"/>
          <p:cNvSpPr/>
          <p:nvPr/>
        </p:nvSpPr>
        <p:spPr>
          <a:xfrm>
            <a:off x="7509272" y="8902541"/>
            <a:ext cx="610052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4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Происходит активное формирование самооценки на основе оценок окружающих и собственных представлений о своих способностях.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84365"/>
            <a:ext cx="1252076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8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Типичные трудности</a:t>
            </a:r>
            <a:endParaRPr lang="en-US" sz="4800" dirty="0"/>
          </a:p>
        </p:txBody>
      </p:sp>
      <p:sp>
        <p:nvSpPr>
          <p:cNvPr id="4" name="Text 1"/>
          <p:cNvSpPr/>
          <p:nvPr/>
        </p:nvSpPr>
        <p:spPr>
          <a:xfrm>
            <a:off x="793790" y="2860119"/>
            <a:ext cx="471820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Ребенок "не слышит" замечаний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624469" y="3441263"/>
            <a:ext cx="1321976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Может игнорировать просьбы родителей, делать вид, что не слышит обращенную к нему речь, даже если раньше был послушным.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93790" y="4756665"/>
            <a:ext cx="424136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Эмоциональные проявления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624469" y="5337929"/>
            <a:ext cx="1321976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При возникновении тревожности или неуверенности могут возникать: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24469" y="602396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Вспышки протеста и бунта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24468" y="656831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Неожиданные капризы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624467" y="715220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Истерики, особенно в ситуациях неудачи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793790" y="7919085"/>
            <a:ext cx="378464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Манипуляции и хитрость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624469" y="8323064"/>
            <a:ext cx="1321976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Ребенок начинает использовать более сложные способы добиться желаемого: уловки, манипуляции, хитрости.</a:t>
            </a:r>
            <a:endParaRPr 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89" y="1595378"/>
            <a:ext cx="1304282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8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Новые возможности ребёнка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1857256" y="387024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8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Анализ поступков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93790" y="4360664"/>
            <a:ext cx="389870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Появляется способность анализировать свои и чужие поступки, понимать их причины и последствия.</a:t>
            </a:r>
            <a:endParaRPr lang="en-US" sz="2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37851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633" y="4725591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387024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Ответственность</a:t>
            </a:r>
            <a:endParaRPr lang="en-US" sz="2800" dirty="0"/>
          </a:p>
        </p:txBody>
      </p:sp>
      <p:sp>
        <p:nvSpPr>
          <p:cNvPr id="8" name="Text 4"/>
          <p:cNvSpPr/>
          <p:nvPr/>
        </p:nvSpPr>
        <p:spPr>
          <a:xfrm>
            <a:off x="9937790" y="4360664"/>
            <a:ext cx="38988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Растет желание брать на себя обязанности и отвечать за их выполнение, чувствовать себя "взрослым".</a:t>
            </a:r>
            <a:endParaRPr lang="en-US" sz="2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37851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201" y="4725591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63228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Сотрудничество</a:t>
            </a:r>
            <a:endParaRPr lang="en-US" sz="2800" dirty="0"/>
          </a:p>
        </p:txBody>
      </p:sp>
      <p:sp>
        <p:nvSpPr>
          <p:cNvPr id="12" name="Text 6"/>
          <p:cNvSpPr/>
          <p:nvPr/>
        </p:nvSpPr>
        <p:spPr>
          <a:xfrm>
            <a:off x="9937790" y="6813233"/>
            <a:ext cx="38988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Формируется способность к сотрудничеству со сверстниками и взрослыми, совместному решению задач.</a:t>
            </a:r>
            <a:endParaRPr lang="en-US" sz="20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37851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5201" y="6985159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63228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8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Планирование</a:t>
            </a:r>
            <a:endParaRPr lang="en-US" sz="2800" dirty="0"/>
          </a:p>
        </p:txBody>
      </p:sp>
      <p:sp>
        <p:nvSpPr>
          <p:cNvPr id="16" name="Text 8"/>
          <p:cNvSpPr/>
          <p:nvPr/>
        </p:nvSpPr>
        <p:spPr>
          <a:xfrm>
            <a:off x="793790" y="6813233"/>
            <a:ext cx="389870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Развивается умение планировать свои действия, предвидеть их результаты и контролировать выполнение.</a:t>
            </a:r>
            <a:endParaRPr lang="en-US" sz="20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37851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5633" y="6985159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54223"/>
            <a:ext cx="1057608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54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Ошибки взрослых и их последствия</a:t>
            </a:r>
            <a:endParaRPr lang="en-US" sz="5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516630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6313646"/>
            <a:ext cx="330029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Чрезмерный контроль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793790" y="6804065"/>
            <a:ext cx="4158615" cy="1814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Постоянные проверки, указания и ограничения усиливают протестное поведение ребенка, снижают его самостоятельность и инициативность.</a:t>
            </a:r>
            <a:endParaRPr lang="en-US" sz="20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3516630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6313646"/>
            <a:ext cx="33645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Недостаток поддержки</a:t>
            </a:r>
            <a:endParaRPr lang="en-US" sz="2800" dirty="0"/>
          </a:p>
        </p:txBody>
      </p:sp>
      <p:sp>
        <p:nvSpPr>
          <p:cNvPr id="8" name="Text 4"/>
          <p:cNvSpPr/>
          <p:nvPr/>
        </p:nvSpPr>
        <p:spPr>
          <a:xfrm>
            <a:off x="5235893" y="6804065"/>
            <a:ext cx="4158615" cy="1814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Критика, игнорирование успехов или чрезмерная требовательность снижают самооценку ребенка, формируют неуверенность в своих силах.</a:t>
            </a:r>
            <a:endParaRPr lang="en-US" sz="2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3516630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6313646"/>
            <a:ext cx="375951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Эмоциональное давление</a:t>
            </a:r>
            <a:endParaRPr lang="en-US" sz="2800" dirty="0"/>
          </a:p>
        </p:txBody>
      </p:sp>
      <p:sp>
        <p:nvSpPr>
          <p:cNvPr id="11" name="Text 6"/>
          <p:cNvSpPr/>
          <p:nvPr/>
        </p:nvSpPr>
        <p:spPr>
          <a:xfrm>
            <a:off x="9677995" y="6804065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Крик, угрозы и наказания вызывают тревожность, замкнутость и могут приводить к психосоматическим расстройствам.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51021" y="747191"/>
            <a:ext cx="13033723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Рекомендации для родителей (кризис 7 лет)</a:t>
            </a:r>
            <a:endParaRPr lang="en-US" sz="4450" dirty="0"/>
          </a:p>
        </p:txBody>
      </p:sp>
      <p:sp>
        <p:nvSpPr>
          <p:cNvPr id="5" name="Text 1"/>
          <p:cNvSpPr/>
          <p:nvPr/>
        </p:nvSpPr>
        <p:spPr>
          <a:xfrm>
            <a:off x="802888" y="238619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Доверяйте ребенку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802889" y="3016925"/>
            <a:ext cx="1303372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Предоставляйте посильную самостоятельность в выполнении домашних обязанностей, подготовке к школе, организации личного пространства.</a:t>
            </a:r>
            <a:endParaRPr lang="en-US" sz="2000" dirty="0"/>
          </a:p>
        </p:txBody>
      </p:sp>
      <p:sp>
        <p:nvSpPr>
          <p:cNvPr id="8" name="Text 3"/>
          <p:cNvSpPr/>
          <p:nvPr/>
        </p:nvSpPr>
        <p:spPr>
          <a:xfrm>
            <a:off x="752464" y="4400491"/>
            <a:ext cx="293608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Обсуждайте эмоции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9" name="Text 4"/>
          <p:cNvSpPr/>
          <p:nvPr/>
        </p:nvSpPr>
        <p:spPr>
          <a:xfrm>
            <a:off x="802889" y="5049679"/>
            <a:ext cx="1303372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Помогайте ребенку осознавать и называть свои чувства, поддерживайте развитие эмоционального интеллекта и способности к саморефлексии.</a:t>
            </a:r>
            <a:endParaRPr lang="en-US" sz="2000" dirty="0"/>
          </a:p>
        </p:txBody>
      </p:sp>
      <p:sp>
        <p:nvSpPr>
          <p:cNvPr id="11" name="Text 5"/>
          <p:cNvSpPr/>
          <p:nvPr/>
        </p:nvSpPr>
        <p:spPr>
          <a:xfrm>
            <a:off x="802889" y="6287262"/>
            <a:ext cx="39203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Объясняйте смысл правил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802889" y="7082433"/>
            <a:ext cx="130337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Не просто требуйте соблюдения правил, но объясняйте их важность и смысл, привлекайте ребенка к обсуждению семейных договоренностей.</a:t>
            </a:r>
            <a:endParaRPr lang="en-US" sz="2000" dirty="0"/>
          </a:p>
        </p:txBody>
      </p:sp>
      <p:sp>
        <p:nvSpPr>
          <p:cNvPr id="14" name="Text 7"/>
          <p:cNvSpPr/>
          <p:nvPr/>
        </p:nvSpPr>
        <p:spPr>
          <a:xfrm>
            <a:off x="802889" y="8558026"/>
            <a:ext cx="41592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chemeClr val="accent1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Создавайте ситуации успеха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15" name="Text 8"/>
          <p:cNvSpPr/>
          <p:nvPr/>
        </p:nvSpPr>
        <p:spPr>
          <a:xfrm>
            <a:off x="802889" y="9115187"/>
            <a:ext cx="130337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Формируйте условия, в которых ребенок может проявить свои способности и почувствовать удовлетворение от достигнутых результатов.</a:t>
            </a: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84365"/>
            <a:ext cx="1341286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Важность общения и поддержки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860119"/>
            <a:ext cx="47390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Будьте терпеливым слушателем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93790" y="3441263"/>
            <a:ext cx="1292221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Найдите время для ежедневного общения с ребенком, проявляйте искренний интерес к его мыслям, чувствам и переживаниям. Создайте атмосферу, в которой ребенок не боится делиться своими проблемами и сомнениями.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93790" y="5577307"/>
            <a:ext cx="361057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Не высмеивайте ошибки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793790" y="6158451"/>
            <a:ext cx="1229774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Избегайте критики, насмешек или сравнений с другими детьми. Помогайте ребенку извлекать уроки из ошибок, не снижая его самооценку.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93790" y="7473972"/>
            <a:ext cx="43066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8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Поддерживайте в трудностях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793790" y="8055116"/>
            <a:ext cx="1229774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00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Дайте понять, что вы всегда рядом и готовы помочь, но верите в способность ребенка справиться с возникающими проблемами самостоятельно.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794</Words>
  <Application>Microsoft Office PowerPoint</Application>
  <PresentationFormat>Произвольный</PresentationFormat>
  <Paragraphs>96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Roboto Slab</vt:lpstr>
      <vt:lpstr>Roboto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Людмила Лазоркина</cp:lastModifiedBy>
  <cp:revision>7</cp:revision>
  <dcterms:created xsi:type="dcterms:W3CDTF">2025-08-04T08:30:21Z</dcterms:created>
  <dcterms:modified xsi:type="dcterms:W3CDTF">2025-10-28T09:21:45Z</dcterms:modified>
</cp:coreProperties>
</file>